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4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le_hispa@hot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756252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err="1">
                <a:solidFill>
                  <a:srgbClr val="FFFF00"/>
                </a:solidFill>
              </a:rPr>
              <a:t>LíDERES</a:t>
            </a:r>
            <a:r>
              <a:rPr lang="es-MX" sz="3200" b="1" dirty="0">
                <a:solidFill>
                  <a:srgbClr val="FFFF00"/>
                </a:solidFill>
              </a:rPr>
              <a:t> EN Modalidad híbrida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Los Trabajos de Artes se imparten de manera sincrónica, alternando con Tutoría también de manera sincrónica, una semana y una semana. </a:t>
            </a:r>
          </a:p>
          <a:p>
            <a:endParaRPr lang="es-MX" sz="2800" dirty="0"/>
          </a:p>
          <a:p>
            <a:r>
              <a:rPr lang="es-MX" sz="2800" dirty="0"/>
              <a:t>Educación Física se imparte de manera presencial.</a:t>
            </a:r>
          </a:p>
          <a:p>
            <a:endParaRPr lang="es-MX" sz="2800" dirty="0"/>
          </a:p>
          <a:p>
            <a:r>
              <a:rPr lang="es-MX" sz="2800" dirty="0"/>
              <a:t>Las actividades extracurriculares también se imparten de manera presencial.  </a:t>
            </a:r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0224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pPr marL="0" indent="0">
              <a:buNone/>
            </a:pPr>
            <a:r>
              <a:rPr lang="es-MX" sz="2800" dirty="0"/>
              <a:t>Para el Ciclo Escolar 2022 – 2023 el Colegio pone a su disposición Tres Modalidades Escolares:</a:t>
            </a:r>
          </a:p>
          <a:p>
            <a:pPr marL="0" indent="0">
              <a:buNone/>
            </a:pPr>
            <a:endParaRPr lang="es-MX" sz="2800" dirty="0"/>
          </a:p>
          <a:p>
            <a:pPr marL="514350" indent="-514350">
              <a:buAutoNum type="arabicPeriod"/>
            </a:pPr>
            <a:r>
              <a:rPr lang="es-MX" sz="2800" dirty="0"/>
              <a:t>100% Presencial</a:t>
            </a:r>
          </a:p>
          <a:p>
            <a:pPr marL="514350" indent="-514350">
              <a:buAutoNum type="arabicPeriod"/>
            </a:pPr>
            <a:r>
              <a:rPr lang="es-MX" sz="2800" dirty="0"/>
              <a:t>Híbrido Rotativo ( 50% Presencial y 50% en Línea )</a:t>
            </a:r>
          </a:p>
          <a:p>
            <a:pPr marL="514350" indent="-514350">
              <a:buAutoNum type="arabicPeriod"/>
            </a:pPr>
            <a:r>
              <a:rPr lang="es-MX" sz="2800" dirty="0"/>
              <a:t>100% Virtual Sincrónico ( Live </a:t>
            </a:r>
            <a:r>
              <a:rPr lang="es-MX" sz="2800" dirty="0" err="1"/>
              <a:t>Streaming</a:t>
            </a:r>
            <a:r>
              <a:rPr lang="es-MX" sz="2800" dirty="0"/>
              <a:t> ) </a:t>
            </a:r>
            <a:r>
              <a:rPr lang="es-MX" sz="2800" b="0" i="0" dirty="0">
                <a:effectLst/>
                <a:latin typeface="arial" panose="020B0604020202020204" pitchFamily="34" charset="0"/>
              </a:rPr>
              <a:t>Clases con transmisión en línea grabados y transmitidos simultáneamente en tiempo real. </a:t>
            </a:r>
            <a:endParaRPr lang="es-MX" sz="2800" dirty="0"/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50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0BB46A7-95F6-4D4C-9A62-6FAA6F81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53" y="842263"/>
            <a:ext cx="3810000" cy="34956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58C5AFC-F733-4F50-9776-D79F7F372AF1}"/>
              </a:ext>
            </a:extLst>
          </p:cNvPr>
          <p:cNvSpPr txBox="1"/>
          <p:nvPr/>
        </p:nvSpPr>
        <p:spPr>
          <a:xfrm>
            <a:off x="629174" y="5246296"/>
            <a:ext cx="1130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“ NOSOTROS SIMPLEMENTE EVOLUCIONAMOS”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F0BC7C-119E-4255-A323-47027A3727A4}"/>
              </a:ext>
            </a:extLst>
          </p:cNvPr>
          <p:cNvSpPr txBox="1"/>
          <p:nvPr/>
        </p:nvSpPr>
        <p:spPr>
          <a:xfrm>
            <a:off x="5002637" y="1212700"/>
            <a:ext cx="517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El éxito depende de la preparación previa, sin ella seguramente llega el fracaso.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90D06A0-CE52-4127-8073-16BFD1955150}"/>
              </a:ext>
            </a:extLst>
          </p:cNvPr>
          <p:cNvSpPr txBox="1"/>
          <p:nvPr/>
        </p:nvSpPr>
        <p:spPr>
          <a:xfrm>
            <a:off x="5503178" y="2390045"/>
            <a:ext cx="565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La primera regla del Éxito es una buena planeación.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C072B44-C90C-4DF5-9E60-E94235AA2880}"/>
              </a:ext>
            </a:extLst>
          </p:cNvPr>
          <p:cNvSpPr txBox="1"/>
          <p:nvPr/>
        </p:nvSpPr>
        <p:spPr>
          <a:xfrm>
            <a:off x="6096000" y="3437455"/>
            <a:ext cx="63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Los caminos difíciles conducen a destinos extraordinarios.</a:t>
            </a:r>
          </a:p>
        </p:txBody>
      </p:sp>
    </p:spTree>
    <p:extLst>
      <p:ext uri="{BB962C8B-B14F-4D97-AF65-F5344CB8AC3E}">
        <p14:creationId xmlns:p14="http://schemas.microsoft.com/office/powerpoint/2010/main" val="178171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1209258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Inscripciones Abiertas !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Ciclo escolar 2022-2023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0E3379B8-6963-4ECD-B909-6DC5131EE9A0}"/>
              </a:ext>
            </a:extLst>
          </p:cNvPr>
          <p:cNvSpPr txBox="1">
            <a:spLocks/>
          </p:cNvSpPr>
          <p:nvPr/>
        </p:nvSpPr>
        <p:spPr>
          <a:xfrm>
            <a:off x="546682" y="577506"/>
            <a:ext cx="11098635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chemeClr val="bg2">
                    <a:lumMod val="75000"/>
                  </a:schemeClr>
                </a:solidFill>
              </a:rPr>
              <a:t>¡ Una experiencia educativa Totalmente diferente !</a:t>
            </a:r>
          </a:p>
          <a:p>
            <a:pPr algn="ctr"/>
            <a:r>
              <a:rPr lang="es-MX" sz="2800" b="1" dirty="0">
                <a:solidFill>
                  <a:schemeClr val="bg2">
                    <a:lumMod val="75000"/>
                  </a:schemeClr>
                </a:solidFill>
              </a:rPr>
              <a:t>Te esperamos</a:t>
            </a:r>
          </a:p>
        </p:txBody>
      </p:sp>
    </p:spTree>
    <p:extLst>
      <p:ext uri="{BB962C8B-B14F-4D97-AF65-F5344CB8AC3E}">
        <p14:creationId xmlns:p14="http://schemas.microsoft.com/office/powerpoint/2010/main" val="283160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694" y="80621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19" y="3202346"/>
            <a:ext cx="2647950" cy="301942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9C35831-02C2-4757-BA67-7DFBBA0D1CD2}"/>
              </a:ext>
            </a:extLst>
          </p:cNvPr>
          <p:cNvSpPr/>
          <p:nvPr/>
        </p:nvSpPr>
        <p:spPr>
          <a:xfrm>
            <a:off x="4462943" y="4806892"/>
            <a:ext cx="6878973" cy="174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Av. 3 Oriente 205</a:t>
            </a:r>
          </a:p>
          <a:p>
            <a:pPr algn="ctr"/>
            <a:r>
              <a:rPr lang="es-MX" dirty="0"/>
              <a:t>Col. Centro</a:t>
            </a:r>
          </a:p>
          <a:p>
            <a:pPr algn="ctr"/>
            <a:r>
              <a:rPr lang="es-MX" dirty="0"/>
              <a:t>San Pedro Cholula, Puebla.</a:t>
            </a:r>
          </a:p>
          <a:p>
            <a:pPr algn="ctr"/>
            <a:r>
              <a:rPr lang="es-MX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cole_hispa@hotmail.com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MX" dirty="0"/>
              <a:t>2222 471518</a:t>
            </a:r>
          </a:p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8E56D05-26B1-40B9-877C-3659D585A3A4}"/>
              </a:ext>
            </a:extLst>
          </p:cNvPr>
          <p:cNvSpPr/>
          <p:nvPr/>
        </p:nvSpPr>
        <p:spPr>
          <a:xfrm>
            <a:off x="6157519" y="3261069"/>
            <a:ext cx="3702313" cy="1094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INFORMES</a:t>
            </a:r>
          </a:p>
        </p:txBody>
      </p:sp>
    </p:spTree>
    <p:extLst>
      <p:ext uri="{BB962C8B-B14F-4D97-AF65-F5344CB8AC3E}">
        <p14:creationId xmlns:p14="http://schemas.microsoft.com/office/powerpoint/2010/main" val="82319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215469-94FA-4697-B7B5-E8CBF9B4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530280" cy="177287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presta el servicio en Modalidad 100% Presencial, Híbrida Rotativa y en Línea respetando el calendario oficial y el horario estipulado por las autoridades educativas.</a:t>
            </a:r>
            <a:b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4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09EF685-43AF-4C7F-A569-1AF18A31D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105059"/>
              </p:ext>
            </p:extLst>
          </p:nvPr>
        </p:nvGraphicFramePr>
        <p:xfrm>
          <a:off x="878047" y="2013358"/>
          <a:ext cx="10435906" cy="4363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953">
                  <a:extLst>
                    <a:ext uri="{9D8B030D-6E8A-4147-A177-3AD203B41FA5}">
                      <a16:colId xmlns:a16="http://schemas.microsoft.com/office/drawing/2014/main" xmlns="" val="1690356929"/>
                    </a:ext>
                  </a:extLst>
                </a:gridCol>
                <a:gridCol w="5217953">
                  <a:extLst>
                    <a:ext uri="{9D8B030D-6E8A-4147-A177-3AD203B41FA5}">
                      <a16:colId xmlns:a16="http://schemas.microsoft.com/office/drawing/2014/main" xmlns="" val="93454369"/>
                    </a:ext>
                  </a:extLst>
                </a:gridCol>
              </a:tblGrid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Servicio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Costo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6217976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Secundaria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807102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Bachillerato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949531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Secundaria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35207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Bachillerato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774443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Gastos SEP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Incorporaci</a:t>
                      </a:r>
                      <a:r>
                        <a:rPr lang="es-MX" sz="1200" dirty="0">
                          <a:effectLst/>
                        </a:rPr>
                        <a:t>ón, Cuota Supervisión, Credencial, Seguro Escolar.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$950.00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2013635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Mantenimiento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Mantenimiento Preventivo y Correctivo de Equipos de C</a:t>
                      </a:r>
                      <a:r>
                        <a:rPr lang="es-MX" sz="1200" dirty="0">
                          <a:effectLst/>
                        </a:rPr>
                        <a:t>ó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mputo, Audio y Video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$1,100.00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72021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Paquete de Material Escolar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Plataformas Digitales, Cuentas Internet, Libros, e-books y Libretas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$3,000.00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8962897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Uniforme (Diario y Deportivo)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Definir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708275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706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7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186" y="0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893" y="2794534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Contamos con un extenso paquete de apoyos económicos y becas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477842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7280CE3E-3049-40D3-9757-5D242D62E516}"/>
              </a:ext>
            </a:extLst>
          </p:cNvPr>
          <p:cNvSpPr txBox="1">
            <a:spLocks/>
          </p:cNvSpPr>
          <p:nvPr/>
        </p:nvSpPr>
        <p:spPr>
          <a:xfrm>
            <a:off x="0" y="4068745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Ven a conocernos o pide una conferencia para mayores informes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865FD669-0578-4DB7-9B6E-0FEA00E8A79C}"/>
              </a:ext>
            </a:extLst>
          </p:cNvPr>
          <p:cNvSpPr txBox="1">
            <a:spLocks/>
          </p:cNvSpPr>
          <p:nvPr/>
        </p:nvSpPr>
        <p:spPr>
          <a:xfrm>
            <a:off x="4633598" y="5144548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Te esperamos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inscríbete ya !</a:t>
            </a:r>
          </a:p>
        </p:txBody>
      </p:sp>
    </p:spTree>
    <p:extLst>
      <p:ext uri="{BB962C8B-B14F-4D97-AF65-F5344CB8AC3E}">
        <p14:creationId xmlns:p14="http://schemas.microsoft.com/office/powerpoint/2010/main" val="34842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635ABB-336E-44F7-A4E2-0D7FDF90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B2D5F09-786A-4BB2-B531-2D91E9636D1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619D718-3002-441B-B729-073CFA84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EE6FF13-ADA1-4722-A4C2-FCAE6B60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2249C-708A-404F-AD6D-0C991AF6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93" y="561242"/>
            <a:ext cx="6164653" cy="1371600"/>
          </a:xfrm>
        </p:spPr>
        <p:txBody>
          <a:bodyPr/>
          <a:lstStyle/>
          <a:p>
            <a:pPr algn="ctr"/>
            <a:r>
              <a:rPr lang="es-MX" sz="2800" b="1" dirty="0">
                <a:solidFill>
                  <a:srgbClr val="FFFF00"/>
                </a:solidFill>
              </a:rPr>
              <a:t>Modalidad híbrida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FD63388-ADE4-41B4-9F11-EC736417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3242" y="2288826"/>
            <a:ext cx="6164653" cy="3727174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Un modelo </a:t>
            </a:r>
          </a:p>
          <a:p>
            <a:pPr algn="ctr"/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Híbrido </a:t>
            </a:r>
            <a:r>
              <a:rPr lang="es-MX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ducativo</a:t>
            </a:r>
            <a:r>
              <a:rPr lang="es-MX" sz="28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significa que se combina una parte presencial con una parte a distancia, en línea. Se combinan situaciones cara a cara con actividades en las que el participante puede entrar a una aula virtual. 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8769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799A1B-4249-4AA2-AE8F-789C49F6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95325"/>
            <a:ext cx="10477500" cy="54673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4E5FD97-F519-4772-B123-B21E994010BD}"/>
              </a:ext>
            </a:extLst>
          </p:cNvPr>
          <p:cNvSpPr/>
          <p:nvPr/>
        </p:nvSpPr>
        <p:spPr>
          <a:xfrm>
            <a:off x="4452730" y="2604052"/>
            <a:ext cx="914400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02060"/>
                </a:solidFill>
              </a:rPr>
              <a:t>Formal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8AE95EA-0286-48CF-8126-19B68A780ACD}"/>
              </a:ext>
            </a:extLst>
          </p:cNvPr>
          <p:cNvSpPr/>
          <p:nvPr/>
        </p:nvSpPr>
        <p:spPr>
          <a:xfrm>
            <a:off x="5486400" y="2604052"/>
            <a:ext cx="1431235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Sincrónico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8348908-EAD7-44C0-823B-50CCACB535F1}"/>
              </a:ext>
            </a:extLst>
          </p:cNvPr>
          <p:cNvSpPr/>
          <p:nvPr/>
        </p:nvSpPr>
        <p:spPr>
          <a:xfrm>
            <a:off x="391601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Modelo Flexible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C87504F-7CBA-42F8-B299-0C8BC7F26CD4}"/>
              </a:ext>
            </a:extLst>
          </p:cNvPr>
          <p:cNvSpPr/>
          <p:nvPr/>
        </p:nvSpPr>
        <p:spPr>
          <a:xfrm>
            <a:off x="5237922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Modelo Tutorado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108818A-132A-4744-B615-6F155A207F5F}"/>
              </a:ext>
            </a:extLst>
          </p:cNvPr>
          <p:cNvSpPr/>
          <p:nvPr/>
        </p:nvSpPr>
        <p:spPr>
          <a:xfrm>
            <a:off x="654988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Modelo Virtual Enriquecido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37EEAAF-32AC-4978-87C4-3F67C49AD3FC}"/>
              </a:ext>
            </a:extLst>
          </p:cNvPr>
          <p:cNvSpPr/>
          <p:nvPr/>
        </p:nvSpPr>
        <p:spPr>
          <a:xfrm>
            <a:off x="2196548" y="4104861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Rotación Semanal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33AC3F-6E45-42B0-8E6C-415DA0565A10}"/>
              </a:ext>
            </a:extLst>
          </p:cNvPr>
          <p:cNvSpPr/>
          <p:nvPr/>
        </p:nvSpPr>
        <p:spPr>
          <a:xfrm>
            <a:off x="2196548" y="4581939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Instrucción por proyectos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1C28FF0-752E-4E3A-9D74-897F1611456D}"/>
              </a:ext>
            </a:extLst>
          </p:cNvPr>
          <p:cNvSpPr/>
          <p:nvPr/>
        </p:nvSpPr>
        <p:spPr>
          <a:xfrm>
            <a:off x="2196548" y="4989443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Evaluación Ética</a:t>
            </a:r>
          </a:p>
        </p:txBody>
      </p:sp>
    </p:spTree>
    <p:extLst>
      <p:ext uri="{BB962C8B-B14F-4D97-AF65-F5344CB8AC3E}">
        <p14:creationId xmlns:p14="http://schemas.microsoft.com/office/powerpoint/2010/main" val="23686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6515" y="1790738"/>
            <a:ext cx="7650758" cy="3649134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50% Presencial y 50% Virtual</a:t>
            </a:r>
          </a:p>
          <a:p>
            <a:pPr algn="ctr"/>
            <a:r>
              <a:rPr lang="es-MX" sz="2800" dirty="0"/>
              <a:t>Sincrónico</a:t>
            </a:r>
          </a:p>
          <a:p>
            <a:pPr algn="ctr"/>
            <a:r>
              <a:rPr lang="es-MX" sz="2800" dirty="0"/>
              <a:t>Periodos de Dos Semanas</a:t>
            </a:r>
          </a:p>
          <a:p>
            <a:pPr algn="ctr"/>
            <a:r>
              <a:rPr lang="es-MX" sz="2800" dirty="0"/>
              <a:t>Dos Grupos por Grado: “ A y B ”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47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85088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  <a:br>
              <a:rPr lang="es-MX" b="1" dirty="0">
                <a:solidFill>
                  <a:srgbClr val="FFFF00"/>
                </a:solidFill>
              </a:rPr>
            </a:br>
            <a:r>
              <a:rPr lang="es-MX" sz="2400" b="1" dirty="0" err="1">
                <a:solidFill>
                  <a:srgbClr val="002060"/>
                </a:solidFill>
              </a:rPr>
              <a:t>Modelo</a:t>
            </a:r>
            <a:r>
              <a:rPr lang="es-MX" sz="2400" b="1" dirty="0">
                <a:solidFill>
                  <a:srgbClr val="002060"/>
                </a:solidFill>
              </a:rPr>
              <a:t> Rotativo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2B5A36F-1341-416A-9279-FE7DDE1F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621" y="1736754"/>
            <a:ext cx="8191472" cy="5219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A</a:t>
            </a:r>
          </a:p>
          <a:p>
            <a:pPr marL="0" indent="0">
              <a:buNone/>
            </a:pPr>
            <a:r>
              <a:rPr lang="es-MX" dirty="0"/>
              <a:t>Semana 1 </a:t>
            </a:r>
          </a:p>
          <a:p>
            <a:pPr marL="0" indent="0"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None/>
            </a:pPr>
            <a:r>
              <a:rPr lang="es-MX" dirty="0"/>
              <a:t>Semana 2</a:t>
            </a:r>
          </a:p>
          <a:p>
            <a:pPr marL="0" indent="0">
              <a:buNone/>
            </a:pPr>
            <a:r>
              <a:rPr lang="es-MX" dirty="0"/>
              <a:t>Asiste Presencial: Martes y Jueves</a:t>
            </a:r>
          </a:p>
          <a:p>
            <a:pPr marL="0" indent="0">
              <a:buNone/>
            </a:pPr>
            <a:r>
              <a:rPr lang="es-MX" dirty="0"/>
              <a:t>Clase Virtual: Lunes, Miércoles y Viernes.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xmlns="" id="{98333F8C-7880-40C7-8A10-BD01A1C40923}"/>
              </a:ext>
            </a:extLst>
          </p:cNvPr>
          <p:cNvSpPr txBox="1">
            <a:spLocks/>
          </p:cNvSpPr>
          <p:nvPr/>
        </p:nvSpPr>
        <p:spPr>
          <a:xfrm>
            <a:off x="7039643" y="1765684"/>
            <a:ext cx="8191472" cy="521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B</a:t>
            </a:r>
          </a:p>
          <a:p>
            <a:pPr marL="0" indent="0">
              <a:buFont typeface="Arial"/>
              <a:buNone/>
            </a:pPr>
            <a:r>
              <a:rPr lang="es-MX" dirty="0"/>
              <a:t>Semana 1 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 : Martes y Jueves.</a:t>
            </a:r>
          </a:p>
          <a:p>
            <a:pPr marL="0" indent="0">
              <a:buNone/>
            </a:pPr>
            <a:r>
              <a:rPr lang="es-MX" dirty="0"/>
              <a:t>Clase Virtual 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Semana 2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930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</a:t>
            </a:r>
            <a:r>
              <a:rPr lang="es-MX" sz="2800" dirty="0" err="1"/>
              <a:t>Alumn@s</a:t>
            </a:r>
            <a:r>
              <a:rPr lang="es-MX" sz="2800" dirty="0"/>
              <a:t> tendrán Clases los 5 días hábiles de la semana.</a:t>
            </a:r>
          </a:p>
          <a:p>
            <a:pPr marL="0" indent="0">
              <a:buNone/>
            </a:pPr>
            <a:r>
              <a:rPr lang="es-MX" sz="2800" dirty="0"/>
              <a:t> ( Lunes a Viernes )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El Horario propuesto es de 8:00 a 13:30 horas para la </a:t>
            </a:r>
            <a:r>
              <a:rPr lang="es-MX" sz="2800" dirty="0" err="1"/>
              <a:t>currícula</a:t>
            </a:r>
            <a:r>
              <a:rPr lang="es-MX" sz="2800" dirty="0"/>
              <a:t> general.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Los días que por horario les corresponda Artes y Educación Física saldrán a las 14:45 horas.</a:t>
            </a:r>
          </a:p>
          <a:p>
            <a:endParaRPr lang="es-MX" sz="2600" dirty="0"/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90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días Martes de todas las semanas se ofertan las actividades extracurriculares que son opcionales: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Fotografía y Edición de Video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Música ( Guitarra, Violín y Teclado 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Pintura y Modelado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El Horario de estas actividades es de 13:45 a 14:45.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87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392" y="607982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Para PRIMERO DE SECUNDARIA, la actividad extracurricular es el Taller de Computación. Este Taller se imparte de manera sincrónica. 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De acuerdo al Diagnóstico en Inglés los días Martes se impartirá un Taller del idioma para todos los alumnos que necesiten regularización o estén muy deficientes. (Será obligatorio) Pueden estar </a:t>
            </a:r>
            <a:r>
              <a:rPr lang="es-MX" sz="2800" dirty="0" err="1"/>
              <a:t>alumn@s</a:t>
            </a:r>
            <a:r>
              <a:rPr lang="es-MX" sz="2800" dirty="0"/>
              <a:t> de cualquier grado. Esta será la actividad extracurricular de estos alumnos. Este Taller se imparte de manera sincrónica.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8368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241</TotalTime>
  <Words>636</Words>
  <Application>Microsoft Office PowerPoint</Application>
  <PresentationFormat>Personalizado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Celestial</vt:lpstr>
      <vt:lpstr>COLEGIO HISPANIDAD S.C. Secundaria y bachillerato</vt:lpstr>
      <vt:lpstr>Presentación de PowerPoint</vt:lpstr>
      <vt:lpstr>Modalidad híbrida </vt:lpstr>
      <vt:lpstr>Presentación de PowerPoint</vt:lpstr>
      <vt:lpstr>NUESTRO MODELO</vt:lpstr>
      <vt:lpstr>NUESTRO MODELO Modelo Rotativo</vt:lpstr>
      <vt:lpstr>NUESTRO MODELO</vt:lpstr>
      <vt:lpstr>NUESTRO MODELO</vt:lpstr>
      <vt:lpstr>NUESTRO MODELO</vt:lpstr>
      <vt:lpstr>NUESTRO MODELO</vt:lpstr>
      <vt:lpstr>NUESTRO MODELO</vt:lpstr>
      <vt:lpstr>Presentación de PowerPoint</vt:lpstr>
      <vt:lpstr>COLEGIO HISPANIDAD S.C. Secundaria y bachillerato</vt:lpstr>
      <vt:lpstr>COLEGIO HISPANIDAD S.C. Secundaria y bachillerato</vt:lpstr>
      <vt:lpstr>Se presta el servicio en Modalidad 100% Presencial, Híbrida Rotativa y en Línea respetando el calendario oficial y el horario estipulado por las autoridades educativas. </vt:lpstr>
      <vt:lpstr>COLEGIO HISPANIDAD S.C. Secundaria y bachillerato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HISPANIDAD S.C. Secundaria y bachillerato</dc:title>
  <dc:creator>Francisco Gumaro Bueno Jimenez</dc:creator>
  <cp:lastModifiedBy>Gilberto Rojas</cp:lastModifiedBy>
  <cp:revision>10</cp:revision>
  <dcterms:created xsi:type="dcterms:W3CDTF">2021-08-13T14:58:14Z</dcterms:created>
  <dcterms:modified xsi:type="dcterms:W3CDTF">2022-02-01T02:09:36Z</dcterms:modified>
</cp:coreProperties>
</file>