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70" r:id="rId12"/>
    <p:sldId id="264" r:id="rId13"/>
    <p:sldId id="267" r:id="rId14"/>
    <p:sldId id="268" r:id="rId15"/>
    <p:sldId id="269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30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cole_hispa@hotmail.com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05D8E79-2627-4A17-B966-74BD4578C1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73710" y="756252"/>
            <a:ext cx="7645138" cy="2421464"/>
          </a:xfrm>
        </p:spPr>
        <p:txBody>
          <a:bodyPr/>
          <a:lstStyle/>
          <a:p>
            <a:pPr algn="ctr"/>
            <a:r>
              <a:rPr lang="es-MX" sz="5400" dirty="0"/>
              <a:t>COLEGIO HISPANIDAD S.C.</a:t>
            </a:r>
            <a:br>
              <a:rPr lang="es-MX" sz="5400" dirty="0"/>
            </a:br>
            <a:r>
              <a:rPr lang="es-MX" sz="4000" dirty="0"/>
              <a:t>Secundaria y bachillerato</a:t>
            </a:r>
            <a:endParaRPr lang="es-MX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B95725E1-6C6E-498D-B4C9-2CEDB04663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97416" y="4355915"/>
            <a:ext cx="7197726" cy="1405467"/>
          </a:xfrm>
        </p:spPr>
        <p:txBody>
          <a:bodyPr>
            <a:normAutofit/>
          </a:bodyPr>
          <a:lstStyle/>
          <a:p>
            <a:pPr algn="ctr"/>
            <a:r>
              <a:rPr lang="es-MX" sz="3200" b="1" dirty="0" err="1">
                <a:solidFill>
                  <a:srgbClr val="FFFF00"/>
                </a:solidFill>
              </a:rPr>
              <a:t>LíDERES</a:t>
            </a:r>
            <a:r>
              <a:rPr lang="es-MX" sz="3200" b="1" dirty="0">
                <a:solidFill>
                  <a:srgbClr val="FFFF00"/>
                </a:solidFill>
              </a:rPr>
              <a:t> EN Modalidad híbrida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B6000241-BE60-4D80-9523-016614449E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381" y="3261069"/>
            <a:ext cx="2647950" cy="301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6512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4A76603-8FD0-426E-A1D1-1C2F71369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82" y="114650"/>
            <a:ext cx="10131425" cy="1456267"/>
          </a:xfrm>
        </p:spPr>
        <p:txBody>
          <a:bodyPr/>
          <a:lstStyle/>
          <a:p>
            <a:pPr algn="ctr"/>
            <a:r>
              <a:rPr lang="es-MX" b="1" dirty="0">
                <a:solidFill>
                  <a:srgbClr val="FFFF00"/>
                </a:solidFill>
              </a:rPr>
              <a:t>NUESTRO MODELO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8DE91C8-C53E-48EF-9494-2D15597790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6182" y="1025425"/>
            <a:ext cx="10844843" cy="5226288"/>
          </a:xfrm>
        </p:spPr>
        <p:txBody>
          <a:bodyPr>
            <a:normAutofit/>
          </a:bodyPr>
          <a:lstStyle/>
          <a:p>
            <a:endParaRPr lang="es-MX" sz="2800" dirty="0"/>
          </a:p>
          <a:p>
            <a:r>
              <a:rPr lang="es-MX" sz="2800" dirty="0"/>
              <a:t>Los Trabajos de Artes se imparten de manera sincrónica, alternando con Tutoría también de manera sincrónica, una semana y una semana. </a:t>
            </a:r>
          </a:p>
          <a:p>
            <a:endParaRPr lang="es-MX" sz="2800" dirty="0"/>
          </a:p>
          <a:p>
            <a:r>
              <a:rPr lang="es-MX" sz="2800" dirty="0"/>
              <a:t>Educación Física se imparte de manera presencial.</a:t>
            </a:r>
          </a:p>
          <a:p>
            <a:endParaRPr lang="es-MX" sz="2800" dirty="0"/>
          </a:p>
          <a:p>
            <a:r>
              <a:rPr lang="es-MX" sz="2800" dirty="0"/>
              <a:t>Las actividades extracurriculares también se imparten de manera presencial.  </a:t>
            </a:r>
          </a:p>
          <a:p>
            <a:pPr marL="0" indent="0">
              <a:buNone/>
            </a:pP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14022416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4A76603-8FD0-426E-A1D1-1C2F71369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82" y="114650"/>
            <a:ext cx="10131425" cy="1456267"/>
          </a:xfrm>
        </p:spPr>
        <p:txBody>
          <a:bodyPr/>
          <a:lstStyle/>
          <a:p>
            <a:pPr algn="ctr"/>
            <a:r>
              <a:rPr lang="es-MX" b="1" dirty="0">
                <a:solidFill>
                  <a:srgbClr val="FFFF00"/>
                </a:solidFill>
              </a:rPr>
              <a:t>NUESTRO MODELO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8DE91C8-C53E-48EF-9494-2D15597790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6182" y="1025425"/>
            <a:ext cx="10844843" cy="5226288"/>
          </a:xfrm>
        </p:spPr>
        <p:txBody>
          <a:bodyPr>
            <a:normAutofit/>
          </a:bodyPr>
          <a:lstStyle/>
          <a:p>
            <a:endParaRPr lang="es-MX" sz="2800" dirty="0"/>
          </a:p>
          <a:p>
            <a:pPr marL="0" indent="0">
              <a:buNone/>
            </a:pPr>
            <a:r>
              <a:rPr lang="es-MX" sz="2800" dirty="0"/>
              <a:t>Para el Ciclo Escolar 2022 – 2023 el Colegio pone a su disposición Tres Modalidades Escolares:</a:t>
            </a:r>
          </a:p>
          <a:p>
            <a:pPr marL="0" indent="0">
              <a:buNone/>
            </a:pPr>
            <a:endParaRPr lang="es-MX" sz="2800" dirty="0"/>
          </a:p>
          <a:p>
            <a:pPr marL="514350" indent="-514350">
              <a:buAutoNum type="arabicPeriod"/>
            </a:pPr>
            <a:r>
              <a:rPr lang="es-MX" sz="2800" dirty="0"/>
              <a:t>100% Presencial</a:t>
            </a:r>
          </a:p>
          <a:p>
            <a:pPr marL="514350" indent="-514350">
              <a:buAutoNum type="arabicPeriod"/>
            </a:pPr>
            <a:r>
              <a:rPr lang="es-MX" sz="2800" dirty="0"/>
              <a:t>Híbrido Rotativo ( 50% Presencial y 50% en Línea )</a:t>
            </a:r>
          </a:p>
          <a:p>
            <a:pPr marL="514350" indent="-514350">
              <a:buAutoNum type="arabicPeriod"/>
            </a:pPr>
            <a:r>
              <a:rPr lang="es-MX" sz="2800" dirty="0"/>
              <a:t>100% Virtual Sincrónico ( Live </a:t>
            </a:r>
            <a:r>
              <a:rPr lang="es-MX" sz="2800" dirty="0" err="1"/>
              <a:t>Streaming</a:t>
            </a:r>
            <a:r>
              <a:rPr lang="es-MX" sz="2800" dirty="0"/>
              <a:t> ) </a:t>
            </a:r>
            <a:r>
              <a:rPr lang="es-MX" sz="2800" b="0" i="0" dirty="0">
                <a:effectLst/>
                <a:latin typeface="arial" panose="020B0604020202020204" pitchFamily="34" charset="0"/>
              </a:rPr>
              <a:t>Clases con transmisión en línea grabados y transmitidos simultáneamente en tiempo real. </a:t>
            </a:r>
            <a:endParaRPr lang="es-MX" sz="2800" dirty="0"/>
          </a:p>
          <a:p>
            <a:pPr marL="0" indent="0">
              <a:buNone/>
            </a:pP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25043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30BB46A7-95F6-4D4C-9A62-6FAA6F812E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9353" y="842263"/>
            <a:ext cx="3810000" cy="349567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458C5AFC-F733-4F50-9776-D79F7F372AF1}"/>
              </a:ext>
            </a:extLst>
          </p:cNvPr>
          <p:cNvSpPr txBox="1"/>
          <p:nvPr/>
        </p:nvSpPr>
        <p:spPr>
          <a:xfrm>
            <a:off x="629174" y="5246296"/>
            <a:ext cx="113083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400" dirty="0"/>
              <a:t>“ NOSOTROS SIMPLEMENTE EVOLUCIONAMOS”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ABF0BC7C-119E-4255-A323-47027A3727A4}"/>
              </a:ext>
            </a:extLst>
          </p:cNvPr>
          <p:cNvSpPr txBox="1"/>
          <p:nvPr/>
        </p:nvSpPr>
        <p:spPr>
          <a:xfrm>
            <a:off x="5002637" y="1212700"/>
            <a:ext cx="5176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/>
              <a:t>El éxito depende de la preparación previa, sin ella seguramente llega el fracaso.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090D06A0-CE52-4127-8073-16BFD1955150}"/>
              </a:ext>
            </a:extLst>
          </p:cNvPr>
          <p:cNvSpPr txBox="1"/>
          <p:nvPr/>
        </p:nvSpPr>
        <p:spPr>
          <a:xfrm>
            <a:off x="5503178" y="2390045"/>
            <a:ext cx="5654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/>
              <a:t>La primera regla del Éxito es una buena planeación.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7C072B44-C90C-4DF5-9E60-E94235AA2880}"/>
              </a:ext>
            </a:extLst>
          </p:cNvPr>
          <p:cNvSpPr txBox="1"/>
          <p:nvPr/>
        </p:nvSpPr>
        <p:spPr>
          <a:xfrm>
            <a:off x="6096000" y="3437455"/>
            <a:ext cx="63840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/>
              <a:t>Los caminos difíciles conducen a destinos extraordinarios.</a:t>
            </a:r>
          </a:p>
        </p:txBody>
      </p:sp>
    </p:spTree>
    <p:extLst>
      <p:ext uri="{BB962C8B-B14F-4D97-AF65-F5344CB8AC3E}">
        <p14:creationId xmlns:p14="http://schemas.microsoft.com/office/powerpoint/2010/main" val="17817107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05D8E79-2627-4A17-B966-74BD4578C1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73710" y="1209258"/>
            <a:ext cx="7645138" cy="2421464"/>
          </a:xfrm>
        </p:spPr>
        <p:txBody>
          <a:bodyPr/>
          <a:lstStyle/>
          <a:p>
            <a:pPr algn="ctr"/>
            <a:r>
              <a:rPr lang="es-MX" sz="5400" dirty="0"/>
              <a:t>COLEGIO HISPANIDAD S.C.</a:t>
            </a:r>
            <a:br>
              <a:rPr lang="es-MX" sz="5400" dirty="0"/>
            </a:br>
            <a:r>
              <a:rPr lang="es-MX" sz="4000" dirty="0"/>
              <a:t>Secundaria y bachillerato</a:t>
            </a:r>
            <a:endParaRPr lang="es-MX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B95725E1-6C6E-498D-B4C9-2CEDB04663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97416" y="4355915"/>
            <a:ext cx="7197726" cy="1405467"/>
          </a:xfrm>
        </p:spPr>
        <p:txBody>
          <a:bodyPr>
            <a:normAutofit/>
          </a:bodyPr>
          <a:lstStyle/>
          <a:p>
            <a:pPr algn="ctr"/>
            <a:r>
              <a:rPr lang="es-MX" sz="3200" b="1" dirty="0">
                <a:solidFill>
                  <a:srgbClr val="FFFF00"/>
                </a:solidFill>
              </a:rPr>
              <a:t>¡ Inscripciones Abiertas !</a:t>
            </a:r>
          </a:p>
          <a:p>
            <a:pPr algn="ctr"/>
            <a:r>
              <a:rPr lang="es-MX" sz="3200" b="1" dirty="0">
                <a:solidFill>
                  <a:srgbClr val="FFFF00"/>
                </a:solidFill>
              </a:rPr>
              <a:t>Ciclo escolar 2022-2023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B6000241-BE60-4D80-9523-016614449E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381" y="3261069"/>
            <a:ext cx="2647950" cy="3019425"/>
          </a:xfrm>
          <a:prstGeom prst="rect">
            <a:avLst/>
          </a:prstGeom>
        </p:spPr>
      </p:pic>
      <p:sp>
        <p:nvSpPr>
          <p:cNvPr id="6" name="Subtítulo 2">
            <a:extLst>
              <a:ext uri="{FF2B5EF4-FFF2-40B4-BE49-F238E27FC236}">
                <a16:creationId xmlns:a16="http://schemas.microsoft.com/office/drawing/2014/main" xmlns="" id="{0E3379B8-6963-4ECD-B909-6DC5131EE9A0}"/>
              </a:ext>
            </a:extLst>
          </p:cNvPr>
          <p:cNvSpPr txBox="1">
            <a:spLocks/>
          </p:cNvSpPr>
          <p:nvPr/>
        </p:nvSpPr>
        <p:spPr>
          <a:xfrm>
            <a:off x="546682" y="577506"/>
            <a:ext cx="11098635" cy="14054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al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3200" b="1" dirty="0">
                <a:solidFill>
                  <a:schemeClr val="bg2">
                    <a:lumMod val="75000"/>
                  </a:schemeClr>
                </a:solidFill>
              </a:rPr>
              <a:t>¡ Una experiencia educativa Totalmente diferente !</a:t>
            </a:r>
          </a:p>
          <a:p>
            <a:pPr algn="ctr"/>
            <a:r>
              <a:rPr lang="es-MX" sz="2800" b="1" dirty="0">
                <a:solidFill>
                  <a:schemeClr val="bg2">
                    <a:lumMod val="75000"/>
                  </a:schemeClr>
                </a:solidFill>
              </a:rPr>
              <a:t>Te esperamos</a:t>
            </a:r>
          </a:p>
        </p:txBody>
      </p:sp>
    </p:spTree>
    <p:extLst>
      <p:ext uri="{BB962C8B-B14F-4D97-AF65-F5344CB8AC3E}">
        <p14:creationId xmlns:p14="http://schemas.microsoft.com/office/powerpoint/2010/main" val="28316001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05D8E79-2627-4A17-B966-74BD4578C1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14694" y="80621"/>
            <a:ext cx="7645138" cy="2421464"/>
          </a:xfrm>
        </p:spPr>
        <p:txBody>
          <a:bodyPr/>
          <a:lstStyle/>
          <a:p>
            <a:pPr algn="ctr"/>
            <a:r>
              <a:rPr lang="es-MX" sz="5400" dirty="0"/>
              <a:t>COLEGIO HISPANIDAD S.C.</a:t>
            </a:r>
            <a:br>
              <a:rPr lang="es-MX" sz="5400" dirty="0"/>
            </a:br>
            <a:r>
              <a:rPr lang="es-MX" sz="4000" dirty="0"/>
              <a:t>Secundaria y bachillerato</a:t>
            </a:r>
            <a:endParaRPr lang="es-MX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B6000241-BE60-4D80-9523-016614449E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719" y="3202346"/>
            <a:ext cx="2647950" cy="3019425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59C35831-02C2-4757-BA67-7DFBBA0D1CD2}"/>
              </a:ext>
            </a:extLst>
          </p:cNvPr>
          <p:cNvSpPr/>
          <p:nvPr/>
        </p:nvSpPr>
        <p:spPr>
          <a:xfrm>
            <a:off x="4462943" y="4806892"/>
            <a:ext cx="6878973" cy="17449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Av. 3 Oriente 205</a:t>
            </a:r>
          </a:p>
          <a:p>
            <a:pPr algn="ctr"/>
            <a:r>
              <a:rPr lang="es-MX" dirty="0"/>
              <a:t>Col. Centro</a:t>
            </a:r>
          </a:p>
          <a:p>
            <a:pPr algn="ctr"/>
            <a:r>
              <a:rPr lang="es-MX" dirty="0"/>
              <a:t>San Pedro Cholula, Puebla.</a:t>
            </a:r>
          </a:p>
          <a:p>
            <a:pPr algn="ctr"/>
            <a:r>
              <a:rPr lang="es-MX" dirty="0">
                <a:solidFill>
                  <a:schemeClr val="bg2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cole_hispa@hotmail.com</a:t>
            </a:r>
            <a:endParaRPr lang="es-MX" dirty="0">
              <a:solidFill>
                <a:schemeClr val="bg2">
                  <a:lumMod val="75000"/>
                </a:schemeClr>
              </a:solidFill>
            </a:endParaRPr>
          </a:p>
          <a:p>
            <a:pPr algn="ctr"/>
            <a:r>
              <a:rPr lang="es-MX" dirty="0"/>
              <a:t>2222 471518</a:t>
            </a:r>
          </a:p>
          <a:p>
            <a:pPr algn="ctr"/>
            <a:endParaRPr lang="es-MX" dirty="0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xmlns="" id="{C8E56D05-26B1-40B9-877C-3659D585A3A4}"/>
              </a:ext>
            </a:extLst>
          </p:cNvPr>
          <p:cNvSpPr/>
          <p:nvPr/>
        </p:nvSpPr>
        <p:spPr>
          <a:xfrm>
            <a:off x="6157519" y="3261069"/>
            <a:ext cx="3702313" cy="10948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INFORMES</a:t>
            </a:r>
          </a:p>
        </p:txBody>
      </p:sp>
    </p:spTree>
    <p:extLst>
      <p:ext uri="{BB962C8B-B14F-4D97-AF65-F5344CB8AC3E}">
        <p14:creationId xmlns:p14="http://schemas.microsoft.com/office/powerpoint/2010/main" val="8231913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F215469-94FA-4697-B7B5-E8CBF9B42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10530280" cy="1772873"/>
          </a:xfrm>
        </p:spPr>
        <p:txBody>
          <a:bodyPr>
            <a:normAutofit fontScale="90000"/>
          </a:bodyPr>
          <a:lstStyle/>
          <a:p>
            <a:pPr algn="ctr"/>
            <a:r>
              <a:rPr lang="es-MX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presta el servicio en Modalidad 100% Presencial, Híbrida Rotativa y en Línea respetando el calendario oficial y el horario estipulado por las autoridades educativas.</a:t>
            </a:r>
            <a:br>
              <a:rPr lang="es-MX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MX" sz="4400" dirty="0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xmlns="" id="{309EF685-43AF-4C7F-A569-1AF18A31DC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1105059"/>
              </p:ext>
            </p:extLst>
          </p:nvPr>
        </p:nvGraphicFramePr>
        <p:xfrm>
          <a:off x="878047" y="2013358"/>
          <a:ext cx="10435906" cy="43634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17953">
                  <a:extLst>
                    <a:ext uri="{9D8B030D-6E8A-4147-A177-3AD203B41FA5}">
                      <a16:colId xmlns:a16="http://schemas.microsoft.com/office/drawing/2014/main" xmlns="" val="1690356929"/>
                    </a:ext>
                  </a:extLst>
                </a:gridCol>
                <a:gridCol w="5217953">
                  <a:extLst>
                    <a:ext uri="{9D8B030D-6E8A-4147-A177-3AD203B41FA5}">
                      <a16:colId xmlns:a16="http://schemas.microsoft.com/office/drawing/2014/main" xmlns="" val="93454369"/>
                    </a:ext>
                  </a:extLst>
                </a:gridCol>
              </a:tblGrid>
              <a:tr h="3934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 dirty="0">
                          <a:effectLst/>
                        </a:rPr>
                        <a:t>Servicio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 dirty="0">
                          <a:effectLst/>
                        </a:rPr>
                        <a:t>Costo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826217976"/>
                  </a:ext>
                </a:extLst>
              </a:tr>
              <a:tr h="3934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</a:rPr>
                        <a:t>Inscripción Nivel Secundaria 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effectLst/>
                        </a:rPr>
                        <a:t>$2,750.00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377807102"/>
                  </a:ext>
                </a:extLst>
              </a:tr>
              <a:tr h="3934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</a:rPr>
                        <a:t>Inscripción Nivel Bachillerato 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effectLst/>
                        </a:rPr>
                        <a:t>$3,100.00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109495314"/>
                  </a:ext>
                </a:extLst>
              </a:tr>
              <a:tr h="3934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</a:rPr>
                        <a:t>Colegiatura Nivel Secundaria ( 10 Meses )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effectLst/>
                        </a:rPr>
                        <a:t>$2,750.00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993520749"/>
                  </a:ext>
                </a:extLst>
              </a:tr>
              <a:tr h="3934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</a:rPr>
                        <a:t>Colegiatura Nivel Bachillerato ( 10 meses )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effectLst/>
                        </a:rPr>
                        <a:t>$3,100.00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787744439"/>
                  </a:ext>
                </a:extLst>
              </a:tr>
              <a:tr h="3934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</a:rPr>
                        <a:t>Cuota de Gastos SEP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Incorporaci</a:t>
                      </a:r>
                      <a:r>
                        <a:rPr lang="es-MX" sz="1200" dirty="0">
                          <a:effectLst/>
                        </a:rPr>
                        <a:t>ón, Cuota Supervisión, Credencial, Seguro Escolar. 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effectLst/>
                        </a:rPr>
                        <a:t>$950.00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942013635"/>
                  </a:ext>
                </a:extLst>
              </a:tr>
              <a:tr h="3934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</a:rPr>
                        <a:t>Cuota de Mantenimiento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Mantenimiento Preventivo y Correctivo de Equipos de C</a:t>
                      </a:r>
                      <a:r>
                        <a:rPr lang="es-MX" sz="1200" dirty="0">
                          <a:effectLst/>
                        </a:rPr>
                        <a:t>ó</a:t>
                      </a:r>
                      <a:r>
                        <a:rPr lang="es-MX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mputo, Audio y Video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effectLst/>
                        </a:rPr>
                        <a:t>$1,100.00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Cuota Anual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917202149"/>
                  </a:ext>
                </a:extLst>
              </a:tr>
              <a:tr h="3934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</a:rPr>
                        <a:t>Paquete de Material Escolar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Plataformas Digitales, Cuentas Internet, Libros, e-books y Libretas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effectLst/>
                        </a:rPr>
                        <a:t>$3,000.00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Cuota Anual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708962897"/>
                  </a:ext>
                </a:extLst>
              </a:tr>
              <a:tr h="3934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Uniforme (Diario y Deportivo)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Por Definir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307082754"/>
                  </a:ext>
                </a:extLst>
              </a:tr>
              <a:tr h="3934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470651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58776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05D8E79-2627-4A17-B966-74BD4578C1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86186" y="0"/>
            <a:ext cx="7645138" cy="2421464"/>
          </a:xfrm>
        </p:spPr>
        <p:txBody>
          <a:bodyPr/>
          <a:lstStyle/>
          <a:p>
            <a:pPr algn="ctr"/>
            <a:r>
              <a:rPr lang="es-MX" sz="5400" dirty="0"/>
              <a:t>COLEGIO HISPANIDAD S.C.</a:t>
            </a:r>
            <a:br>
              <a:rPr lang="es-MX" sz="5400" dirty="0"/>
            </a:br>
            <a:r>
              <a:rPr lang="es-MX" sz="4000" dirty="0"/>
              <a:t>Secundaria y bachillerato</a:t>
            </a:r>
            <a:endParaRPr lang="es-MX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B95725E1-6C6E-498D-B4C9-2CEDB04663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25893" y="2794534"/>
            <a:ext cx="7197726" cy="1405467"/>
          </a:xfrm>
        </p:spPr>
        <p:txBody>
          <a:bodyPr>
            <a:normAutofit/>
          </a:bodyPr>
          <a:lstStyle/>
          <a:p>
            <a:pPr algn="ctr"/>
            <a:r>
              <a:rPr lang="es-MX" sz="3200" b="1" dirty="0">
                <a:solidFill>
                  <a:srgbClr val="FFFF00"/>
                </a:solidFill>
              </a:rPr>
              <a:t>Contamos con un extenso paquete de apoyos económicos y becas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B6000241-BE60-4D80-9523-016614449E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381" y="477842"/>
            <a:ext cx="2647950" cy="3019425"/>
          </a:xfrm>
          <a:prstGeom prst="rect">
            <a:avLst/>
          </a:prstGeom>
        </p:spPr>
      </p:pic>
      <p:sp>
        <p:nvSpPr>
          <p:cNvPr id="6" name="Subtítulo 2">
            <a:extLst>
              <a:ext uri="{FF2B5EF4-FFF2-40B4-BE49-F238E27FC236}">
                <a16:creationId xmlns:a16="http://schemas.microsoft.com/office/drawing/2014/main" xmlns="" id="{7280CE3E-3049-40D3-9757-5D242D62E516}"/>
              </a:ext>
            </a:extLst>
          </p:cNvPr>
          <p:cNvSpPr txBox="1">
            <a:spLocks/>
          </p:cNvSpPr>
          <p:nvPr/>
        </p:nvSpPr>
        <p:spPr>
          <a:xfrm>
            <a:off x="0" y="4068745"/>
            <a:ext cx="7197726" cy="140546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0" indent="0" algn="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al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3200" b="1" dirty="0">
                <a:solidFill>
                  <a:srgbClr val="FFFF00"/>
                </a:solidFill>
              </a:rPr>
              <a:t>Ven a conocernos o pide una conferencia para mayores informes</a:t>
            </a: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xmlns="" id="{865FD669-0578-4DB7-9B6E-0FEA00E8A79C}"/>
              </a:ext>
            </a:extLst>
          </p:cNvPr>
          <p:cNvSpPr txBox="1">
            <a:spLocks/>
          </p:cNvSpPr>
          <p:nvPr/>
        </p:nvSpPr>
        <p:spPr>
          <a:xfrm>
            <a:off x="4633598" y="5144548"/>
            <a:ext cx="7197726" cy="14054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al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3200" b="1" dirty="0">
                <a:solidFill>
                  <a:srgbClr val="FFFF00"/>
                </a:solidFill>
              </a:rPr>
              <a:t>Te esperamos</a:t>
            </a:r>
          </a:p>
          <a:p>
            <a:pPr algn="ctr"/>
            <a:r>
              <a:rPr lang="es-MX" sz="3200" b="1" dirty="0">
                <a:solidFill>
                  <a:srgbClr val="FFFF00"/>
                </a:solidFill>
              </a:rPr>
              <a:t>¡ inscríbete ya !</a:t>
            </a:r>
          </a:p>
        </p:txBody>
      </p:sp>
    </p:spTree>
    <p:extLst>
      <p:ext uri="{BB962C8B-B14F-4D97-AF65-F5344CB8AC3E}">
        <p14:creationId xmlns:p14="http://schemas.microsoft.com/office/powerpoint/2010/main" val="3484232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1635ABB-336E-44F7-A4E2-0D7FDF90D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EB2D5F09-786A-4BB2-B531-2D91E9636D17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8619D718-3002-441B-B729-073CFA84CC7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9EE6FF13-ADA1-4722-A4C2-FCAE6B60CC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352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F12249C-708A-404F-AD6D-0C991AF69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293" y="561242"/>
            <a:ext cx="6164653" cy="1371600"/>
          </a:xfrm>
        </p:spPr>
        <p:txBody>
          <a:bodyPr/>
          <a:lstStyle/>
          <a:p>
            <a:pPr algn="ctr"/>
            <a:r>
              <a:rPr lang="es-MX" sz="2800" b="1" dirty="0">
                <a:solidFill>
                  <a:srgbClr val="FFFF00"/>
                </a:solidFill>
              </a:rPr>
              <a:t>Modalidad híbrida 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5FD63388-ADE4-41B4-9F11-EC736417AD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73242" y="2288826"/>
            <a:ext cx="6164653" cy="3727174"/>
          </a:xfrm>
        </p:spPr>
        <p:txBody>
          <a:bodyPr>
            <a:normAutofit lnSpcReduction="10000"/>
          </a:bodyPr>
          <a:lstStyle/>
          <a:p>
            <a:pPr algn="ctr"/>
            <a:r>
              <a:rPr lang="es-MX" sz="2800" b="0" i="0" dirty="0">
                <a:effectLst/>
                <a:latin typeface="arial" panose="020B0604020202020204" pitchFamily="34" charset="0"/>
              </a:rPr>
              <a:t>Un modelo </a:t>
            </a:r>
          </a:p>
          <a:p>
            <a:pPr algn="ctr"/>
            <a:r>
              <a:rPr lang="es-MX" sz="2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Híbrido </a:t>
            </a:r>
            <a:r>
              <a:rPr lang="es-MX" sz="2800" b="1" dirty="0">
                <a:solidFill>
                  <a:srgbClr val="FFFF00"/>
                </a:solidFill>
                <a:latin typeface="arial" panose="020B0604020202020204" pitchFamily="34" charset="0"/>
              </a:rPr>
              <a:t>E</a:t>
            </a:r>
            <a:r>
              <a:rPr lang="es-MX" sz="2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ducativo</a:t>
            </a:r>
            <a:r>
              <a:rPr lang="es-MX" sz="2800" b="0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algn="ctr"/>
            <a:r>
              <a:rPr lang="es-MX" sz="2800" b="0" i="0" dirty="0">
                <a:effectLst/>
                <a:latin typeface="arial" panose="020B0604020202020204" pitchFamily="34" charset="0"/>
              </a:rPr>
              <a:t>significa que se combina una parte presencial con una parte a distancia, en línea. Se combinan situaciones cara a cara con actividades en las que el participante puede entrar a una aula virtual. </a:t>
            </a: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487694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82799A1B-4249-4AA2-AE8F-789C49F63B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0" y="695325"/>
            <a:ext cx="10477500" cy="5467350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94E5FD97-F519-4772-B123-B21E994010BD}"/>
              </a:ext>
            </a:extLst>
          </p:cNvPr>
          <p:cNvSpPr/>
          <p:nvPr/>
        </p:nvSpPr>
        <p:spPr>
          <a:xfrm>
            <a:off x="4452730" y="2604052"/>
            <a:ext cx="914400" cy="2484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>
                <a:solidFill>
                  <a:srgbClr val="002060"/>
                </a:solidFill>
              </a:rPr>
              <a:t>Formal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28AE95EA-0286-48CF-8126-19B68A780ACD}"/>
              </a:ext>
            </a:extLst>
          </p:cNvPr>
          <p:cNvSpPr/>
          <p:nvPr/>
        </p:nvSpPr>
        <p:spPr>
          <a:xfrm>
            <a:off x="5486400" y="2604052"/>
            <a:ext cx="1431235" cy="2484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>
                <a:solidFill>
                  <a:srgbClr val="002060"/>
                </a:solidFill>
              </a:rPr>
              <a:t>Sincrónico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28348908-EAD7-44C0-823B-50CCACB535F1}"/>
              </a:ext>
            </a:extLst>
          </p:cNvPr>
          <p:cNvSpPr/>
          <p:nvPr/>
        </p:nvSpPr>
        <p:spPr>
          <a:xfrm>
            <a:off x="3916017" y="3816626"/>
            <a:ext cx="983974" cy="98397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rgbClr val="002060"/>
                </a:solidFill>
              </a:rPr>
              <a:t>Modelo Flexible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8C87504F-7CBA-42F8-B299-0C8BC7F26CD4}"/>
              </a:ext>
            </a:extLst>
          </p:cNvPr>
          <p:cNvSpPr/>
          <p:nvPr/>
        </p:nvSpPr>
        <p:spPr>
          <a:xfrm>
            <a:off x="5237922" y="3816626"/>
            <a:ext cx="983974" cy="98397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>
                <a:solidFill>
                  <a:srgbClr val="002060"/>
                </a:solidFill>
              </a:rPr>
              <a:t>Modelo Tutorado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1108818A-132A-4744-B615-6F155A207F5F}"/>
              </a:ext>
            </a:extLst>
          </p:cNvPr>
          <p:cNvSpPr/>
          <p:nvPr/>
        </p:nvSpPr>
        <p:spPr>
          <a:xfrm>
            <a:off x="6549887" y="3816626"/>
            <a:ext cx="983974" cy="98397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>
                <a:solidFill>
                  <a:srgbClr val="002060"/>
                </a:solidFill>
              </a:rPr>
              <a:t>Modelo Virtual Enriquecido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737EEAAF-32AC-4978-87C4-3F67C49AD3FC}"/>
              </a:ext>
            </a:extLst>
          </p:cNvPr>
          <p:cNvSpPr/>
          <p:nvPr/>
        </p:nvSpPr>
        <p:spPr>
          <a:xfrm>
            <a:off x="2196548" y="4104861"/>
            <a:ext cx="1262269" cy="3379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>
                <a:solidFill>
                  <a:srgbClr val="002060"/>
                </a:solidFill>
              </a:rPr>
              <a:t>Rotación Semanal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1E33AC3F-6E45-42B0-8E6C-415DA0565A10}"/>
              </a:ext>
            </a:extLst>
          </p:cNvPr>
          <p:cNvSpPr/>
          <p:nvPr/>
        </p:nvSpPr>
        <p:spPr>
          <a:xfrm>
            <a:off x="2196548" y="4581939"/>
            <a:ext cx="1262269" cy="3379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>
                <a:solidFill>
                  <a:srgbClr val="002060"/>
                </a:solidFill>
              </a:rPr>
              <a:t>Instrucción por proyectos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41C28FF0-752E-4E3A-9D74-897F1611456D}"/>
              </a:ext>
            </a:extLst>
          </p:cNvPr>
          <p:cNvSpPr/>
          <p:nvPr/>
        </p:nvSpPr>
        <p:spPr>
          <a:xfrm>
            <a:off x="2196548" y="4989443"/>
            <a:ext cx="1262269" cy="3379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>
                <a:solidFill>
                  <a:srgbClr val="002060"/>
                </a:solidFill>
              </a:rPr>
              <a:t>Evaluación Ética</a:t>
            </a:r>
          </a:p>
        </p:txBody>
      </p:sp>
    </p:spTree>
    <p:extLst>
      <p:ext uri="{BB962C8B-B14F-4D97-AF65-F5344CB8AC3E}">
        <p14:creationId xmlns:p14="http://schemas.microsoft.com/office/powerpoint/2010/main" val="2368631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4A76603-8FD0-426E-A1D1-1C2F71369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82" y="114650"/>
            <a:ext cx="10131425" cy="1456267"/>
          </a:xfrm>
        </p:spPr>
        <p:txBody>
          <a:bodyPr/>
          <a:lstStyle/>
          <a:p>
            <a:pPr algn="ctr"/>
            <a:r>
              <a:rPr lang="es-MX" b="1" dirty="0">
                <a:solidFill>
                  <a:srgbClr val="FFFF00"/>
                </a:solidFill>
              </a:rPr>
              <a:t>NUESTRO MODELO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8DE91C8-C53E-48EF-9494-2D15597790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96515" y="1790738"/>
            <a:ext cx="7650758" cy="3649134"/>
          </a:xfrm>
        </p:spPr>
        <p:txBody>
          <a:bodyPr>
            <a:normAutofit/>
          </a:bodyPr>
          <a:lstStyle/>
          <a:p>
            <a:pPr algn="ctr"/>
            <a:r>
              <a:rPr lang="es-MX" sz="2800" dirty="0"/>
              <a:t>50% Presencial y 50% Virtual</a:t>
            </a:r>
          </a:p>
          <a:p>
            <a:pPr algn="ctr"/>
            <a:r>
              <a:rPr lang="es-MX" sz="2800" dirty="0"/>
              <a:t>Sincrónico</a:t>
            </a:r>
          </a:p>
          <a:p>
            <a:pPr algn="ctr"/>
            <a:r>
              <a:rPr lang="es-MX" sz="2800" dirty="0"/>
              <a:t>Periodos de Dos Semanas</a:t>
            </a:r>
          </a:p>
          <a:p>
            <a:pPr algn="ctr"/>
            <a:r>
              <a:rPr lang="es-MX" sz="2800" dirty="0"/>
              <a:t>Dos Grupos por Grado: “ A y B ”</a:t>
            </a:r>
          </a:p>
          <a:p>
            <a:pPr marL="0" indent="0" algn="ctr">
              <a:buNone/>
            </a:pPr>
            <a:r>
              <a:rPr lang="es-MX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44474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4A76603-8FD0-426E-A1D1-1C2F71369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82" y="114650"/>
            <a:ext cx="10131425" cy="1850883"/>
          </a:xfrm>
        </p:spPr>
        <p:txBody>
          <a:bodyPr/>
          <a:lstStyle/>
          <a:p>
            <a:pPr algn="ctr"/>
            <a:r>
              <a:rPr lang="es-MX" b="1" dirty="0">
                <a:solidFill>
                  <a:srgbClr val="FFFF00"/>
                </a:solidFill>
              </a:rPr>
              <a:t>NUESTRO MODELO</a:t>
            </a:r>
            <a:br>
              <a:rPr lang="es-MX" b="1" dirty="0">
                <a:solidFill>
                  <a:srgbClr val="FFFF00"/>
                </a:solidFill>
              </a:rPr>
            </a:br>
            <a:r>
              <a:rPr lang="es-MX" sz="2400" b="1" dirty="0" err="1">
                <a:solidFill>
                  <a:srgbClr val="002060"/>
                </a:solidFill>
              </a:rPr>
              <a:t>Modelo</a:t>
            </a:r>
            <a:r>
              <a:rPr lang="es-MX" sz="2400" b="1" dirty="0">
                <a:solidFill>
                  <a:srgbClr val="002060"/>
                </a:solidFill>
              </a:rPr>
              <a:t> Rotativo</a:t>
            </a:r>
            <a:endParaRPr lang="es-MX" b="1" dirty="0">
              <a:solidFill>
                <a:srgbClr val="002060"/>
              </a:solidFill>
            </a:endParaRP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32B5A36F-1341-416A-9279-FE7DDE1F2B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56621" y="1736754"/>
            <a:ext cx="8191472" cy="52191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2400" b="1" dirty="0">
                <a:solidFill>
                  <a:schemeClr val="accent3">
                    <a:lumMod val="75000"/>
                  </a:schemeClr>
                </a:solidFill>
              </a:rPr>
              <a:t>Grupo A</a:t>
            </a:r>
          </a:p>
          <a:p>
            <a:pPr marL="0" indent="0">
              <a:buNone/>
            </a:pPr>
            <a:r>
              <a:rPr lang="es-MX" dirty="0"/>
              <a:t>Semana 1 </a:t>
            </a:r>
          </a:p>
          <a:p>
            <a:pPr marL="0" indent="0">
              <a:buNone/>
            </a:pPr>
            <a:r>
              <a:rPr lang="es-MX" dirty="0"/>
              <a:t>Asiste Presencial: Lunes, Miércoles y Viernes.</a:t>
            </a:r>
          </a:p>
          <a:p>
            <a:pPr marL="0" indent="0">
              <a:buNone/>
            </a:pPr>
            <a:r>
              <a:rPr lang="es-MX" dirty="0"/>
              <a:t>Clase Virtual: Martes y Jueves.</a:t>
            </a:r>
          </a:p>
          <a:p>
            <a:pPr marL="0" indent="0">
              <a:buNone/>
            </a:pPr>
            <a:r>
              <a:rPr lang="es-MX" dirty="0"/>
              <a:t>Semana 2</a:t>
            </a:r>
          </a:p>
          <a:p>
            <a:pPr marL="0" indent="0">
              <a:buNone/>
            </a:pPr>
            <a:r>
              <a:rPr lang="es-MX" dirty="0"/>
              <a:t>Asiste Presencial: Martes y Jueves</a:t>
            </a:r>
          </a:p>
          <a:p>
            <a:pPr marL="0" indent="0">
              <a:buNone/>
            </a:pPr>
            <a:r>
              <a:rPr lang="es-MX" dirty="0"/>
              <a:t>Clase Virtual: Lunes, Miércoles y Viernes.</a:t>
            </a:r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sz="2400" b="1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/>
          </a:p>
        </p:txBody>
      </p:sp>
      <p:sp>
        <p:nvSpPr>
          <p:cNvPr id="7" name="Marcador de contenido 3">
            <a:extLst>
              <a:ext uri="{FF2B5EF4-FFF2-40B4-BE49-F238E27FC236}">
                <a16:creationId xmlns:a16="http://schemas.microsoft.com/office/drawing/2014/main" xmlns="" id="{98333F8C-7880-40C7-8A10-BD01A1C40923}"/>
              </a:ext>
            </a:extLst>
          </p:cNvPr>
          <p:cNvSpPr txBox="1">
            <a:spLocks/>
          </p:cNvSpPr>
          <p:nvPr/>
        </p:nvSpPr>
        <p:spPr>
          <a:xfrm>
            <a:off x="7039643" y="1765684"/>
            <a:ext cx="8191472" cy="52191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s-MX" sz="2400" b="1" dirty="0">
                <a:solidFill>
                  <a:schemeClr val="accent3">
                    <a:lumMod val="75000"/>
                  </a:schemeClr>
                </a:solidFill>
              </a:rPr>
              <a:t>Grupo B</a:t>
            </a:r>
          </a:p>
          <a:p>
            <a:pPr marL="0" indent="0">
              <a:buFont typeface="Arial"/>
              <a:buNone/>
            </a:pPr>
            <a:r>
              <a:rPr lang="es-MX" dirty="0"/>
              <a:t>Semana 1 </a:t>
            </a:r>
          </a:p>
          <a:p>
            <a:pPr marL="0" indent="0">
              <a:buFont typeface="Arial"/>
              <a:buNone/>
            </a:pPr>
            <a:r>
              <a:rPr lang="es-MX" dirty="0"/>
              <a:t>Asiste Presencial : Martes y Jueves.</a:t>
            </a:r>
          </a:p>
          <a:p>
            <a:pPr marL="0" indent="0">
              <a:buNone/>
            </a:pPr>
            <a:r>
              <a:rPr lang="es-MX" dirty="0"/>
              <a:t>Clase Virtual : Lunes, Miércoles y Viernes.</a:t>
            </a:r>
          </a:p>
          <a:p>
            <a:pPr marL="0" indent="0">
              <a:buFont typeface="Arial"/>
              <a:buNone/>
            </a:pPr>
            <a:r>
              <a:rPr lang="es-MX" dirty="0"/>
              <a:t>Semana 2</a:t>
            </a:r>
          </a:p>
          <a:p>
            <a:pPr marL="0" indent="0">
              <a:buFont typeface="Arial"/>
              <a:buNone/>
            </a:pPr>
            <a:r>
              <a:rPr lang="es-MX" dirty="0"/>
              <a:t>Asiste Presencial: Lunes, Miércoles y Viernes.</a:t>
            </a:r>
          </a:p>
          <a:p>
            <a:pPr marL="0" indent="0">
              <a:buFont typeface="Arial"/>
              <a:buNone/>
            </a:pPr>
            <a:r>
              <a:rPr lang="es-MX" dirty="0"/>
              <a:t>Clase Virtual: Martes y Jueves.</a:t>
            </a:r>
          </a:p>
          <a:p>
            <a:pPr marL="0" indent="0">
              <a:buFont typeface="Arial"/>
              <a:buNone/>
            </a:pPr>
            <a:endParaRPr lang="es-MX" dirty="0"/>
          </a:p>
          <a:p>
            <a:pPr marL="0" indent="0">
              <a:buFont typeface="Arial"/>
              <a:buNone/>
            </a:pPr>
            <a:endParaRPr lang="es-MX" sz="2400" b="1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buFont typeface="Arial"/>
              <a:buNone/>
            </a:pPr>
            <a:endParaRPr lang="es-MX" dirty="0"/>
          </a:p>
          <a:p>
            <a:pPr marL="0" indent="0">
              <a:buFont typeface="Arial"/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09308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4A76603-8FD0-426E-A1D1-1C2F71369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82" y="114650"/>
            <a:ext cx="10131425" cy="1456267"/>
          </a:xfrm>
        </p:spPr>
        <p:txBody>
          <a:bodyPr/>
          <a:lstStyle/>
          <a:p>
            <a:pPr algn="ctr"/>
            <a:r>
              <a:rPr lang="es-MX" b="1" dirty="0">
                <a:solidFill>
                  <a:srgbClr val="FFFF00"/>
                </a:solidFill>
              </a:rPr>
              <a:t>NUESTRO MODELO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8DE91C8-C53E-48EF-9494-2D15597790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83331" y="1343477"/>
            <a:ext cx="10844843" cy="5226288"/>
          </a:xfrm>
        </p:spPr>
        <p:txBody>
          <a:bodyPr>
            <a:normAutofit/>
          </a:bodyPr>
          <a:lstStyle/>
          <a:p>
            <a:r>
              <a:rPr lang="es-MX" sz="2800" dirty="0"/>
              <a:t>Los </a:t>
            </a:r>
            <a:r>
              <a:rPr lang="es-MX" sz="2800" dirty="0" err="1"/>
              <a:t>Alumn@s</a:t>
            </a:r>
            <a:r>
              <a:rPr lang="es-MX" sz="2800" dirty="0"/>
              <a:t> tendrán Clases los 5 días hábiles de la semana.</a:t>
            </a:r>
          </a:p>
          <a:p>
            <a:pPr marL="0" indent="0">
              <a:buNone/>
            </a:pPr>
            <a:r>
              <a:rPr lang="es-MX" sz="2800" dirty="0"/>
              <a:t> ( Lunes a Viernes )</a:t>
            </a:r>
          </a:p>
          <a:p>
            <a:pPr marL="0" indent="0">
              <a:buNone/>
            </a:pPr>
            <a:endParaRPr lang="es-MX" sz="2800" dirty="0"/>
          </a:p>
          <a:p>
            <a:r>
              <a:rPr lang="es-MX" sz="2800" dirty="0"/>
              <a:t>El Horario propuesto es de 8:00 a 13:30 horas para la </a:t>
            </a:r>
            <a:r>
              <a:rPr lang="es-MX" sz="2800" dirty="0" err="1"/>
              <a:t>currícula</a:t>
            </a:r>
            <a:r>
              <a:rPr lang="es-MX" sz="2800" dirty="0"/>
              <a:t> general.</a:t>
            </a:r>
          </a:p>
          <a:p>
            <a:pPr marL="0" indent="0">
              <a:buNone/>
            </a:pPr>
            <a:endParaRPr lang="es-MX" sz="2800" dirty="0"/>
          </a:p>
          <a:p>
            <a:r>
              <a:rPr lang="es-MX" sz="2800" dirty="0"/>
              <a:t>Los días que por horario les corresponda Artes y Educación Física saldrán a las 14:45 horas.</a:t>
            </a:r>
          </a:p>
          <a:p>
            <a:endParaRPr lang="es-MX" sz="2600" dirty="0"/>
          </a:p>
          <a:p>
            <a:pPr marL="0" indent="0" algn="ctr">
              <a:buNone/>
            </a:pPr>
            <a:r>
              <a:rPr lang="es-MX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08903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4A76603-8FD0-426E-A1D1-1C2F71369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82" y="114650"/>
            <a:ext cx="10131425" cy="1456267"/>
          </a:xfrm>
        </p:spPr>
        <p:txBody>
          <a:bodyPr/>
          <a:lstStyle/>
          <a:p>
            <a:pPr algn="ctr"/>
            <a:r>
              <a:rPr lang="es-MX" b="1" dirty="0">
                <a:solidFill>
                  <a:srgbClr val="FFFF00"/>
                </a:solidFill>
              </a:rPr>
              <a:t>NUESTRO MODELO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8DE91C8-C53E-48EF-9494-2D15597790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83331" y="1343477"/>
            <a:ext cx="10844843" cy="5226288"/>
          </a:xfrm>
        </p:spPr>
        <p:txBody>
          <a:bodyPr>
            <a:normAutofit/>
          </a:bodyPr>
          <a:lstStyle/>
          <a:p>
            <a:r>
              <a:rPr lang="es-MX" sz="2800" dirty="0"/>
              <a:t>Los días Martes de todas las semanas se ofertan las actividades extracurriculares que son opcionales: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MX" sz="2600" dirty="0"/>
              <a:t>Fotografía y Edición de Video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MX" sz="2600" dirty="0"/>
              <a:t>Música ( Guitarra, Violín y Teclado 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MX" sz="2600" dirty="0"/>
              <a:t>Pintura y Modelado 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s-MX" sz="2600" dirty="0"/>
          </a:p>
          <a:p>
            <a:pPr>
              <a:buFont typeface="Arial" panose="020B0604020202020204" pitchFamily="34" charset="0"/>
              <a:buChar char="•"/>
            </a:pPr>
            <a:r>
              <a:rPr lang="es-MX" sz="2800" dirty="0"/>
              <a:t>El Horario de estas actividades es de 13:45 a 14:45.</a:t>
            </a:r>
          </a:p>
          <a:p>
            <a:pPr marL="0" indent="0" algn="ctr">
              <a:buNone/>
            </a:pPr>
            <a:r>
              <a:rPr lang="es-MX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13879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4A76603-8FD0-426E-A1D1-1C2F71369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82" y="114650"/>
            <a:ext cx="10131425" cy="1456267"/>
          </a:xfrm>
        </p:spPr>
        <p:txBody>
          <a:bodyPr/>
          <a:lstStyle/>
          <a:p>
            <a:pPr algn="ctr"/>
            <a:r>
              <a:rPr lang="es-MX" b="1" dirty="0">
                <a:solidFill>
                  <a:srgbClr val="FFFF00"/>
                </a:solidFill>
              </a:rPr>
              <a:t>NUESTRO MODELO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8DE91C8-C53E-48EF-9494-2D15597790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73392" y="607982"/>
            <a:ext cx="10844843" cy="5226288"/>
          </a:xfrm>
        </p:spPr>
        <p:txBody>
          <a:bodyPr>
            <a:normAutofit/>
          </a:bodyPr>
          <a:lstStyle/>
          <a:p>
            <a:endParaRPr lang="es-MX" sz="2800" dirty="0"/>
          </a:p>
          <a:p>
            <a:r>
              <a:rPr lang="es-MX" sz="2800" dirty="0"/>
              <a:t>Para PRIMERO DE SECUNDARIA, la actividad extracurricular es el Taller de Computación. Este Taller se imparte de manera sincrónica. </a:t>
            </a:r>
          </a:p>
          <a:p>
            <a:pPr marL="0" indent="0">
              <a:buNone/>
            </a:pPr>
            <a:endParaRPr lang="es-MX" sz="2800" dirty="0"/>
          </a:p>
          <a:p>
            <a:r>
              <a:rPr lang="es-MX" sz="2800" dirty="0"/>
              <a:t>De acuerdo al Diagnóstico en Inglés los días Martes se impartirá un Taller del idioma para todos los alumnos que necesiten regularización o estén muy deficientes. (Será obligatorio) Pueden estar </a:t>
            </a:r>
            <a:r>
              <a:rPr lang="es-MX" sz="2800" dirty="0" err="1"/>
              <a:t>alumn@s</a:t>
            </a:r>
            <a:r>
              <a:rPr lang="es-MX" sz="2800" dirty="0"/>
              <a:t> de cualquier grado. Esta será la actividad extracurricular de estos alumnos. Este Taller se imparte de manera sincrónica.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183680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6476F"/>
      </a:dk2>
      <a:lt2>
        <a:srgbClr val="EBEBEB"/>
      </a:lt2>
      <a:accent1>
        <a:srgbClr val="E5B458"/>
      </a:accent1>
      <a:accent2>
        <a:srgbClr val="F77754"/>
      </a:accent2>
      <a:accent3>
        <a:srgbClr val="D8507E"/>
      </a:accent3>
      <a:accent4>
        <a:srgbClr val="BC70EE"/>
      </a:accent4>
      <a:accent5>
        <a:srgbClr val="3CA2E2"/>
      </a:accent5>
      <a:accent6>
        <a:srgbClr val="91BF77"/>
      </a:accent6>
      <a:hlink>
        <a:srgbClr val="71DDAB"/>
      </a:hlink>
      <a:folHlink>
        <a:srgbClr val="A6E4C7"/>
      </a:folHlink>
    </a:clrScheme>
    <a:fontScheme name="Celestial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elestial" id="{C4BB2A3D-0E93-4C5F-B0D2-9D3FCE089CC5}" vid="{B36E0D05-787B-4C61-8268-2D6C1FBEDA3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242</TotalTime>
  <Words>636</Words>
  <Application>Microsoft Office PowerPoint</Application>
  <PresentationFormat>Personalizado</PresentationFormat>
  <Paragraphs>120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Celestial</vt:lpstr>
      <vt:lpstr>COLEGIO HISPANIDAD S.C. Secundaria y bachillerato</vt:lpstr>
      <vt:lpstr>Presentación de PowerPoint</vt:lpstr>
      <vt:lpstr>Modalidad híbrida </vt:lpstr>
      <vt:lpstr>Presentación de PowerPoint</vt:lpstr>
      <vt:lpstr>NUESTRO MODELO</vt:lpstr>
      <vt:lpstr>NUESTRO MODELO Modelo Rotativo</vt:lpstr>
      <vt:lpstr>NUESTRO MODELO</vt:lpstr>
      <vt:lpstr>NUESTRO MODELO</vt:lpstr>
      <vt:lpstr>NUESTRO MODELO</vt:lpstr>
      <vt:lpstr>NUESTRO MODELO</vt:lpstr>
      <vt:lpstr>NUESTRO MODELO</vt:lpstr>
      <vt:lpstr>Presentación de PowerPoint</vt:lpstr>
      <vt:lpstr>COLEGIO HISPANIDAD S.C. Secundaria y bachillerato</vt:lpstr>
      <vt:lpstr>COLEGIO HISPANIDAD S.C. Secundaria y bachillerato</vt:lpstr>
      <vt:lpstr>Se presta el servicio en Modalidad 100% Presencial, Híbrida Rotativa y en Línea respetando el calendario oficial y el horario estipulado por las autoridades educativas. </vt:lpstr>
      <vt:lpstr>COLEGIO HISPANIDAD S.C. Secundaria y bachillerato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COLEGIO HISPANIDAD S.C. Secundaria y bachillerato</dc:title>
  <dc:creator>Francisco Gumaro Bueno Jimenez</dc:creator>
  <cp:lastModifiedBy>Gilberto Rojas</cp:lastModifiedBy>
  <cp:revision>10</cp:revision>
  <dcterms:created xsi:type="dcterms:W3CDTF">2021-08-13T14:58:14Z</dcterms:created>
  <dcterms:modified xsi:type="dcterms:W3CDTF">2022-02-01T02:10:32Z</dcterms:modified>
</cp:coreProperties>
</file>